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7" r:id="rId2"/>
  </p:sldMasterIdLst>
  <p:notesMasterIdLst>
    <p:notesMasterId r:id="rId19"/>
  </p:notesMasterIdLst>
  <p:sldIdLst>
    <p:sldId id="256" r:id="rId3"/>
    <p:sldId id="303" r:id="rId4"/>
    <p:sldId id="325" r:id="rId5"/>
    <p:sldId id="315" r:id="rId6"/>
    <p:sldId id="326" r:id="rId7"/>
    <p:sldId id="327" r:id="rId8"/>
    <p:sldId id="328" r:id="rId9"/>
    <p:sldId id="330" r:id="rId10"/>
    <p:sldId id="320" r:id="rId11"/>
    <p:sldId id="314" r:id="rId12"/>
    <p:sldId id="317" r:id="rId13"/>
    <p:sldId id="329" r:id="rId14"/>
    <p:sldId id="318" r:id="rId15"/>
    <p:sldId id="321" r:id="rId16"/>
    <p:sldId id="322" r:id="rId17"/>
    <p:sldId id="32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06" autoAdjust="0"/>
  </p:normalViewPr>
  <p:slideViewPr>
    <p:cSldViewPr>
      <p:cViewPr varScale="1">
        <p:scale>
          <a:sx n="83" d="100"/>
          <a:sy n="83" d="100"/>
        </p:scale>
        <p:origin x="73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A14EC-7439-4D39-99D7-3B92FBEE3CFB}" type="doc">
      <dgm:prSet loTypeId="urn:microsoft.com/office/officeart/2005/8/layout/gear1" loCatId="cycle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3C037E78-823E-4822-AED9-B91F4E4BABC3}">
      <dgm:prSet phldrT="[Text]" custT="1"/>
      <dgm:spPr/>
      <dgm:t>
        <a:bodyPr/>
        <a:lstStyle/>
        <a:p>
          <a:r>
            <a:rPr lang="en-US" sz="3400" b="1" dirty="0" smtClean="0">
              <a:latin typeface="+mj-lt"/>
            </a:rPr>
            <a:t>Visualize</a:t>
          </a:r>
          <a:endParaRPr lang="en-US" sz="3400" b="1" dirty="0">
            <a:latin typeface="+mj-lt"/>
          </a:endParaRPr>
        </a:p>
      </dgm:t>
    </dgm:pt>
    <dgm:pt modelId="{AD433B7C-5CD4-4E22-B1A9-C606C53F334E}" type="parTrans" cxnId="{7DC69064-AE7F-43A0-A79F-16D34B049BAD}">
      <dgm:prSet/>
      <dgm:spPr/>
      <dgm:t>
        <a:bodyPr/>
        <a:lstStyle/>
        <a:p>
          <a:endParaRPr lang="en-US"/>
        </a:p>
      </dgm:t>
    </dgm:pt>
    <dgm:pt modelId="{7D744AA1-B2BF-45CB-A5D7-48ACAF118EDB}" type="sibTrans" cxnId="{7DC69064-AE7F-43A0-A79F-16D34B049BAD}">
      <dgm:prSet/>
      <dgm:spPr/>
      <dgm:t>
        <a:bodyPr/>
        <a:lstStyle/>
        <a:p>
          <a:endParaRPr lang="en-US"/>
        </a:p>
      </dgm:t>
    </dgm:pt>
    <dgm:pt modelId="{2A84577E-CE1E-445C-99A2-7D29F0BCE7C0}">
      <dgm:prSet phldrT="[Text]" custT="1"/>
      <dgm:spPr/>
      <dgm:t>
        <a:bodyPr/>
        <a:lstStyle/>
        <a:p>
          <a:r>
            <a:rPr lang="en-US" sz="2800" b="1" dirty="0" smtClean="0">
              <a:latin typeface="+mj-lt"/>
            </a:rPr>
            <a:t>Acquire</a:t>
          </a:r>
          <a:endParaRPr lang="en-US" sz="2800" b="1" dirty="0">
            <a:latin typeface="+mj-lt"/>
          </a:endParaRPr>
        </a:p>
      </dgm:t>
    </dgm:pt>
    <dgm:pt modelId="{00D3B6F2-2DBA-4F05-A882-AD2C0FA237F8}" type="parTrans" cxnId="{672114AC-E630-4857-9D50-52734439F4B6}">
      <dgm:prSet/>
      <dgm:spPr/>
      <dgm:t>
        <a:bodyPr/>
        <a:lstStyle/>
        <a:p>
          <a:endParaRPr lang="en-US"/>
        </a:p>
      </dgm:t>
    </dgm:pt>
    <dgm:pt modelId="{6CD92099-5180-40E0-9A88-B6C1B1C23A73}" type="sibTrans" cxnId="{672114AC-E630-4857-9D50-52734439F4B6}">
      <dgm:prSet/>
      <dgm:spPr/>
      <dgm:t>
        <a:bodyPr/>
        <a:lstStyle/>
        <a:p>
          <a:endParaRPr lang="en-US"/>
        </a:p>
      </dgm:t>
    </dgm:pt>
    <dgm:pt modelId="{D1A8673A-4468-4141-B170-5096AE3D66C9}">
      <dgm:prSet phldrT="[Text]" custT="1"/>
      <dgm:spPr/>
      <dgm:t>
        <a:bodyPr/>
        <a:lstStyle/>
        <a:p>
          <a:r>
            <a:rPr lang="en-US" sz="2800" b="1" smtClean="0">
              <a:latin typeface="+mj-lt"/>
            </a:rPr>
            <a:t>Analyze</a:t>
          </a:r>
          <a:endParaRPr lang="en-US" sz="2800" b="1" dirty="0">
            <a:latin typeface="+mj-lt"/>
          </a:endParaRPr>
        </a:p>
      </dgm:t>
    </dgm:pt>
    <dgm:pt modelId="{9219C78E-7570-46E8-96D4-42FBC89BC606}" type="parTrans" cxnId="{4FC9F688-0BE3-4312-B9FF-B4F9B3B66040}">
      <dgm:prSet/>
      <dgm:spPr/>
    </dgm:pt>
    <dgm:pt modelId="{45A3F557-1E31-4DDB-BB88-F9DA160E6057}" type="sibTrans" cxnId="{4FC9F688-0BE3-4312-B9FF-B4F9B3B66040}">
      <dgm:prSet/>
      <dgm:spPr/>
    </dgm:pt>
    <dgm:pt modelId="{1987432F-C96C-4CCF-BE22-2405D5D05B08}" type="pres">
      <dgm:prSet presAssocID="{E09A14EC-7439-4D39-99D7-3B92FBEE3CFB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E66001-A7DA-449F-B6D2-0A6C3990F94D}" type="pres">
      <dgm:prSet presAssocID="{3C037E78-823E-4822-AED9-B91F4E4BABC3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4CE0F-A3E4-4AF6-800C-0A0B9CB1EB15}" type="pres">
      <dgm:prSet presAssocID="{3C037E78-823E-4822-AED9-B91F4E4BABC3}" presName="gear1srcNode" presStyleLbl="node1" presStyleIdx="0" presStyleCnt="3"/>
      <dgm:spPr/>
      <dgm:t>
        <a:bodyPr/>
        <a:lstStyle/>
        <a:p>
          <a:endParaRPr lang="en-US"/>
        </a:p>
      </dgm:t>
    </dgm:pt>
    <dgm:pt modelId="{689CF100-D4F6-4352-83CB-59DF6D971B5B}" type="pres">
      <dgm:prSet presAssocID="{3C037E78-823E-4822-AED9-B91F4E4BABC3}" presName="gear1dstNode" presStyleLbl="node1" presStyleIdx="0" presStyleCnt="3"/>
      <dgm:spPr/>
      <dgm:t>
        <a:bodyPr/>
        <a:lstStyle/>
        <a:p>
          <a:endParaRPr lang="en-US"/>
        </a:p>
      </dgm:t>
    </dgm:pt>
    <dgm:pt modelId="{74F65955-E9C7-4621-9E5B-1112B5EAF889}" type="pres">
      <dgm:prSet presAssocID="{2A84577E-CE1E-445C-99A2-7D29F0BCE7C0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3E7786-C8BC-4F20-92B3-4163AAABCF8B}" type="pres">
      <dgm:prSet presAssocID="{2A84577E-CE1E-445C-99A2-7D29F0BCE7C0}" presName="gear2srcNode" presStyleLbl="node1" presStyleIdx="1" presStyleCnt="3"/>
      <dgm:spPr/>
      <dgm:t>
        <a:bodyPr/>
        <a:lstStyle/>
        <a:p>
          <a:endParaRPr lang="en-US"/>
        </a:p>
      </dgm:t>
    </dgm:pt>
    <dgm:pt modelId="{4A1E720B-4A1D-4DD4-BBAA-37F29827168F}" type="pres">
      <dgm:prSet presAssocID="{2A84577E-CE1E-445C-99A2-7D29F0BCE7C0}" presName="gear2dstNode" presStyleLbl="node1" presStyleIdx="1" presStyleCnt="3"/>
      <dgm:spPr/>
      <dgm:t>
        <a:bodyPr/>
        <a:lstStyle/>
        <a:p>
          <a:endParaRPr lang="en-US"/>
        </a:p>
      </dgm:t>
    </dgm:pt>
    <dgm:pt modelId="{73021667-1C92-42C6-9825-F9080E8BEC3E}" type="pres">
      <dgm:prSet presAssocID="{D1A8673A-4468-4141-B170-5096AE3D66C9}" presName="gear3" presStyleLbl="node1" presStyleIdx="2" presStyleCnt="3"/>
      <dgm:spPr/>
      <dgm:t>
        <a:bodyPr/>
        <a:lstStyle/>
        <a:p>
          <a:endParaRPr lang="en-US"/>
        </a:p>
      </dgm:t>
    </dgm:pt>
    <dgm:pt modelId="{C7D761EE-7875-4199-84C2-5CBEE1C69604}" type="pres">
      <dgm:prSet presAssocID="{D1A8673A-4468-4141-B170-5096AE3D66C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8BA5A0-43E1-4BBC-A2CA-DBE7513A447C}" type="pres">
      <dgm:prSet presAssocID="{D1A8673A-4468-4141-B170-5096AE3D66C9}" presName="gear3srcNode" presStyleLbl="node1" presStyleIdx="2" presStyleCnt="3"/>
      <dgm:spPr/>
      <dgm:t>
        <a:bodyPr/>
        <a:lstStyle/>
        <a:p>
          <a:endParaRPr lang="en-US"/>
        </a:p>
      </dgm:t>
    </dgm:pt>
    <dgm:pt modelId="{B18E3ABE-8CAF-4F89-A787-632153BFE0B4}" type="pres">
      <dgm:prSet presAssocID="{D1A8673A-4468-4141-B170-5096AE3D66C9}" presName="gear3dstNode" presStyleLbl="node1" presStyleIdx="2" presStyleCnt="3"/>
      <dgm:spPr/>
      <dgm:t>
        <a:bodyPr/>
        <a:lstStyle/>
        <a:p>
          <a:endParaRPr lang="en-US"/>
        </a:p>
      </dgm:t>
    </dgm:pt>
    <dgm:pt modelId="{C50C2898-339F-4A45-AA85-9770F3AFC549}" type="pres">
      <dgm:prSet presAssocID="{7D744AA1-B2BF-45CB-A5D7-48ACAF118EDB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17EA629D-5C75-43DA-BC9F-E15BA0FB597C}" type="pres">
      <dgm:prSet presAssocID="{6CD92099-5180-40E0-9A88-B6C1B1C23A7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EFE7D6F4-75CF-430E-A4A4-3A60774170B0}" type="pres">
      <dgm:prSet presAssocID="{45A3F557-1E31-4DDB-BB88-F9DA160E6057}" presName="connector3" presStyleLbl="sibTrans2D1" presStyleIdx="2" presStyleCnt="3"/>
      <dgm:spPr/>
    </dgm:pt>
  </dgm:ptLst>
  <dgm:cxnLst>
    <dgm:cxn modelId="{91CDD2F6-534B-4A57-A080-6F95CD00BC93}" type="presOf" srcId="{45A3F557-1E31-4DDB-BB88-F9DA160E6057}" destId="{EFE7D6F4-75CF-430E-A4A4-3A60774170B0}" srcOrd="0" destOrd="0" presId="urn:microsoft.com/office/officeart/2005/8/layout/gear1"/>
    <dgm:cxn modelId="{134ADB52-2627-4BC5-ACD7-A12195369DB0}" type="presOf" srcId="{2A84577E-CE1E-445C-99A2-7D29F0BCE7C0}" destId="{BB3E7786-C8BC-4F20-92B3-4163AAABCF8B}" srcOrd="1" destOrd="0" presId="urn:microsoft.com/office/officeart/2005/8/layout/gear1"/>
    <dgm:cxn modelId="{0CBF943E-972A-48D3-B81B-376952174629}" type="presOf" srcId="{2A84577E-CE1E-445C-99A2-7D29F0BCE7C0}" destId="{74F65955-E9C7-4621-9E5B-1112B5EAF889}" srcOrd="0" destOrd="0" presId="urn:microsoft.com/office/officeart/2005/8/layout/gear1"/>
    <dgm:cxn modelId="{7FBD3FDF-1AAD-4D44-954A-80F9A5875974}" type="presOf" srcId="{3C037E78-823E-4822-AED9-B91F4E4BABC3}" destId="{A254CE0F-A3E4-4AF6-800C-0A0B9CB1EB15}" srcOrd="1" destOrd="0" presId="urn:microsoft.com/office/officeart/2005/8/layout/gear1"/>
    <dgm:cxn modelId="{43DC25AA-52DF-4812-8DFD-A1DF537B9BB5}" type="presOf" srcId="{D1A8673A-4468-4141-B170-5096AE3D66C9}" destId="{C08BA5A0-43E1-4BBC-A2CA-DBE7513A447C}" srcOrd="2" destOrd="0" presId="urn:microsoft.com/office/officeart/2005/8/layout/gear1"/>
    <dgm:cxn modelId="{36AC6DE7-D9A2-4D86-9B23-32265A266D4F}" type="presOf" srcId="{2A84577E-CE1E-445C-99A2-7D29F0BCE7C0}" destId="{4A1E720B-4A1D-4DD4-BBAA-37F29827168F}" srcOrd="2" destOrd="0" presId="urn:microsoft.com/office/officeart/2005/8/layout/gear1"/>
    <dgm:cxn modelId="{B3BC631F-AA3B-44C0-9E55-1E71B61237AB}" type="presOf" srcId="{D1A8673A-4468-4141-B170-5096AE3D66C9}" destId="{B18E3ABE-8CAF-4F89-A787-632153BFE0B4}" srcOrd="3" destOrd="0" presId="urn:microsoft.com/office/officeart/2005/8/layout/gear1"/>
    <dgm:cxn modelId="{244B1B40-826C-48F6-9D90-F80E50AECAD9}" type="presOf" srcId="{D1A8673A-4468-4141-B170-5096AE3D66C9}" destId="{C7D761EE-7875-4199-84C2-5CBEE1C69604}" srcOrd="1" destOrd="0" presId="urn:microsoft.com/office/officeart/2005/8/layout/gear1"/>
    <dgm:cxn modelId="{10D8130F-DD4A-4251-B704-829A9049F9BA}" type="presOf" srcId="{D1A8673A-4468-4141-B170-5096AE3D66C9}" destId="{73021667-1C92-42C6-9825-F9080E8BEC3E}" srcOrd="0" destOrd="0" presId="urn:microsoft.com/office/officeart/2005/8/layout/gear1"/>
    <dgm:cxn modelId="{DF22FD49-DC98-4D49-A2D6-13A591D3EFA4}" type="presOf" srcId="{7D744AA1-B2BF-45CB-A5D7-48ACAF118EDB}" destId="{C50C2898-339F-4A45-AA85-9770F3AFC549}" srcOrd="0" destOrd="0" presId="urn:microsoft.com/office/officeart/2005/8/layout/gear1"/>
    <dgm:cxn modelId="{4FC9F688-0BE3-4312-B9FF-B4F9B3B66040}" srcId="{E09A14EC-7439-4D39-99D7-3B92FBEE3CFB}" destId="{D1A8673A-4468-4141-B170-5096AE3D66C9}" srcOrd="2" destOrd="0" parTransId="{9219C78E-7570-46E8-96D4-42FBC89BC606}" sibTransId="{45A3F557-1E31-4DDB-BB88-F9DA160E6057}"/>
    <dgm:cxn modelId="{4AF1C001-46F2-4342-8B21-284167E9355F}" type="presOf" srcId="{E09A14EC-7439-4D39-99D7-3B92FBEE3CFB}" destId="{1987432F-C96C-4CCF-BE22-2405D5D05B08}" srcOrd="0" destOrd="0" presId="urn:microsoft.com/office/officeart/2005/8/layout/gear1"/>
    <dgm:cxn modelId="{48B30520-676E-48B6-81D0-BC96A07A5CFB}" type="presOf" srcId="{6CD92099-5180-40E0-9A88-B6C1B1C23A73}" destId="{17EA629D-5C75-43DA-BC9F-E15BA0FB597C}" srcOrd="0" destOrd="0" presId="urn:microsoft.com/office/officeart/2005/8/layout/gear1"/>
    <dgm:cxn modelId="{7DC69064-AE7F-43A0-A79F-16D34B049BAD}" srcId="{E09A14EC-7439-4D39-99D7-3B92FBEE3CFB}" destId="{3C037E78-823E-4822-AED9-B91F4E4BABC3}" srcOrd="0" destOrd="0" parTransId="{AD433B7C-5CD4-4E22-B1A9-C606C53F334E}" sibTransId="{7D744AA1-B2BF-45CB-A5D7-48ACAF118EDB}"/>
    <dgm:cxn modelId="{24F4B535-1DE9-42E5-B853-5ABB2BEBAAA7}" type="presOf" srcId="{3C037E78-823E-4822-AED9-B91F4E4BABC3}" destId="{689CF100-D4F6-4352-83CB-59DF6D971B5B}" srcOrd="2" destOrd="0" presId="urn:microsoft.com/office/officeart/2005/8/layout/gear1"/>
    <dgm:cxn modelId="{D5F79B9F-6492-4FF8-8E2A-CF21D150D180}" type="presOf" srcId="{3C037E78-823E-4822-AED9-B91F4E4BABC3}" destId="{A7E66001-A7DA-449F-B6D2-0A6C3990F94D}" srcOrd="0" destOrd="0" presId="urn:microsoft.com/office/officeart/2005/8/layout/gear1"/>
    <dgm:cxn modelId="{672114AC-E630-4857-9D50-52734439F4B6}" srcId="{E09A14EC-7439-4D39-99D7-3B92FBEE3CFB}" destId="{2A84577E-CE1E-445C-99A2-7D29F0BCE7C0}" srcOrd="1" destOrd="0" parTransId="{00D3B6F2-2DBA-4F05-A882-AD2C0FA237F8}" sibTransId="{6CD92099-5180-40E0-9A88-B6C1B1C23A73}"/>
    <dgm:cxn modelId="{7AE0A3A5-1ABD-4CC7-A901-4384705177F4}" type="presParOf" srcId="{1987432F-C96C-4CCF-BE22-2405D5D05B08}" destId="{A7E66001-A7DA-449F-B6D2-0A6C3990F94D}" srcOrd="0" destOrd="0" presId="urn:microsoft.com/office/officeart/2005/8/layout/gear1"/>
    <dgm:cxn modelId="{2AB16913-3C4C-414B-8E05-E9C80CC225FC}" type="presParOf" srcId="{1987432F-C96C-4CCF-BE22-2405D5D05B08}" destId="{A254CE0F-A3E4-4AF6-800C-0A0B9CB1EB15}" srcOrd="1" destOrd="0" presId="urn:microsoft.com/office/officeart/2005/8/layout/gear1"/>
    <dgm:cxn modelId="{FB686FAE-F456-4531-ABA4-1573A4F51050}" type="presParOf" srcId="{1987432F-C96C-4CCF-BE22-2405D5D05B08}" destId="{689CF100-D4F6-4352-83CB-59DF6D971B5B}" srcOrd="2" destOrd="0" presId="urn:microsoft.com/office/officeart/2005/8/layout/gear1"/>
    <dgm:cxn modelId="{994F62A6-8019-4EA1-808F-3DFB19C5D071}" type="presParOf" srcId="{1987432F-C96C-4CCF-BE22-2405D5D05B08}" destId="{74F65955-E9C7-4621-9E5B-1112B5EAF889}" srcOrd="3" destOrd="0" presId="urn:microsoft.com/office/officeart/2005/8/layout/gear1"/>
    <dgm:cxn modelId="{6E68639F-086E-4D1D-9F4F-8668C6ECB34E}" type="presParOf" srcId="{1987432F-C96C-4CCF-BE22-2405D5D05B08}" destId="{BB3E7786-C8BC-4F20-92B3-4163AAABCF8B}" srcOrd="4" destOrd="0" presId="urn:microsoft.com/office/officeart/2005/8/layout/gear1"/>
    <dgm:cxn modelId="{85223277-4C33-4690-A6C7-31388FD3E018}" type="presParOf" srcId="{1987432F-C96C-4CCF-BE22-2405D5D05B08}" destId="{4A1E720B-4A1D-4DD4-BBAA-37F29827168F}" srcOrd="5" destOrd="0" presId="urn:microsoft.com/office/officeart/2005/8/layout/gear1"/>
    <dgm:cxn modelId="{3F65EB87-E7F3-478D-B4FD-3A3B3D1993E6}" type="presParOf" srcId="{1987432F-C96C-4CCF-BE22-2405D5D05B08}" destId="{73021667-1C92-42C6-9825-F9080E8BEC3E}" srcOrd="6" destOrd="0" presId="urn:microsoft.com/office/officeart/2005/8/layout/gear1"/>
    <dgm:cxn modelId="{A0623123-BDF5-4197-B4DC-BBB7E6C4E64A}" type="presParOf" srcId="{1987432F-C96C-4CCF-BE22-2405D5D05B08}" destId="{C7D761EE-7875-4199-84C2-5CBEE1C69604}" srcOrd="7" destOrd="0" presId="urn:microsoft.com/office/officeart/2005/8/layout/gear1"/>
    <dgm:cxn modelId="{01904728-ADDF-4309-9EDA-9EBE0F5FB102}" type="presParOf" srcId="{1987432F-C96C-4CCF-BE22-2405D5D05B08}" destId="{C08BA5A0-43E1-4BBC-A2CA-DBE7513A447C}" srcOrd="8" destOrd="0" presId="urn:microsoft.com/office/officeart/2005/8/layout/gear1"/>
    <dgm:cxn modelId="{69EA63C1-400B-47E3-97F0-AC04EEECEFAF}" type="presParOf" srcId="{1987432F-C96C-4CCF-BE22-2405D5D05B08}" destId="{B18E3ABE-8CAF-4F89-A787-632153BFE0B4}" srcOrd="9" destOrd="0" presId="urn:microsoft.com/office/officeart/2005/8/layout/gear1"/>
    <dgm:cxn modelId="{E2C8523A-B402-4ECD-ADDF-F3BE5D79A5B5}" type="presParOf" srcId="{1987432F-C96C-4CCF-BE22-2405D5D05B08}" destId="{C50C2898-339F-4A45-AA85-9770F3AFC549}" srcOrd="10" destOrd="0" presId="urn:microsoft.com/office/officeart/2005/8/layout/gear1"/>
    <dgm:cxn modelId="{30EF9240-318E-481A-9B87-0C674AB4C89D}" type="presParOf" srcId="{1987432F-C96C-4CCF-BE22-2405D5D05B08}" destId="{17EA629D-5C75-43DA-BC9F-E15BA0FB597C}" srcOrd="11" destOrd="0" presId="urn:microsoft.com/office/officeart/2005/8/layout/gear1"/>
    <dgm:cxn modelId="{46081403-0D5B-49A3-BB84-7CA2582AB068}" type="presParOf" srcId="{1987432F-C96C-4CCF-BE22-2405D5D05B08}" destId="{EFE7D6F4-75CF-430E-A4A4-3A60774170B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66001-A7DA-449F-B6D2-0A6C3990F94D}">
      <dsp:nvSpPr>
        <dsp:cNvPr id="0" name=""/>
        <dsp:cNvSpPr/>
      </dsp:nvSpPr>
      <dsp:spPr>
        <a:xfrm>
          <a:off x="4095750" y="2571750"/>
          <a:ext cx="3143250" cy="3143250"/>
        </a:xfrm>
        <a:prstGeom prst="gear9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 smtClean="0">
              <a:latin typeface="+mj-lt"/>
            </a:rPr>
            <a:t>Visualize</a:t>
          </a:r>
          <a:endParaRPr lang="en-US" sz="3400" b="1" kern="1200" dirty="0">
            <a:latin typeface="+mj-lt"/>
          </a:endParaRPr>
        </a:p>
      </dsp:txBody>
      <dsp:txXfrm>
        <a:off x="4727683" y="3308041"/>
        <a:ext cx="1879384" cy="1615696"/>
      </dsp:txXfrm>
    </dsp:sp>
    <dsp:sp modelId="{74F65955-E9C7-4621-9E5B-1112B5EAF889}">
      <dsp:nvSpPr>
        <dsp:cNvPr id="0" name=""/>
        <dsp:cNvSpPr/>
      </dsp:nvSpPr>
      <dsp:spPr>
        <a:xfrm>
          <a:off x="2266950" y="1828800"/>
          <a:ext cx="2286000" cy="2286000"/>
        </a:xfrm>
        <a:prstGeom prst="gear6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+mj-lt"/>
            </a:rPr>
            <a:t>Acquire</a:t>
          </a:r>
          <a:endParaRPr lang="en-US" sz="2800" b="1" kern="1200" dirty="0">
            <a:latin typeface="+mj-lt"/>
          </a:endParaRPr>
        </a:p>
      </dsp:txBody>
      <dsp:txXfrm>
        <a:off x="2842457" y="2407786"/>
        <a:ext cx="1134986" cy="1128028"/>
      </dsp:txXfrm>
    </dsp:sp>
    <dsp:sp modelId="{73021667-1C92-42C6-9825-F9080E8BEC3E}">
      <dsp:nvSpPr>
        <dsp:cNvPr id="0" name=""/>
        <dsp:cNvSpPr/>
      </dsp:nvSpPr>
      <dsp:spPr>
        <a:xfrm rot="20700000">
          <a:off x="3547343" y="251693"/>
          <a:ext cx="2239813" cy="2239813"/>
        </a:xfrm>
        <a:prstGeom prst="gear6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smtClean="0">
              <a:latin typeface="+mj-lt"/>
            </a:rPr>
            <a:t>Analyze</a:t>
          </a:r>
          <a:endParaRPr lang="en-US" sz="2800" b="1" kern="1200" dirty="0">
            <a:latin typeface="+mj-lt"/>
          </a:endParaRPr>
        </a:p>
      </dsp:txBody>
      <dsp:txXfrm rot="-20700000">
        <a:off x="4038599" y="742950"/>
        <a:ext cx="1257300" cy="1257300"/>
      </dsp:txXfrm>
    </dsp:sp>
    <dsp:sp modelId="{C50C2898-339F-4A45-AA85-9770F3AFC549}">
      <dsp:nvSpPr>
        <dsp:cNvPr id="0" name=""/>
        <dsp:cNvSpPr/>
      </dsp:nvSpPr>
      <dsp:spPr>
        <a:xfrm>
          <a:off x="3871099" y="2087682"/>
          <a:ext cx="4023360" cy="4023360"/>
        </a:xfrm>
        <a:prstGeom prst="circularArrow">
          <a:avLst>
            <a:gd name="adj1" fmla="val 4687"/>
            <a:gd name="adj2" fmla="val 299029"/>
            <a:gd name="adj3" fmla="val 2543535"/>
            <a:gd name="adj4" fmla="val 15803529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A629D-5C75-43DA-BC9F-E15BA0FB597C}">
      <dsp:nvSpPr>
        <dsp:cNvPr id="0" name=""/>
        <dsp:cNvSpPr/>
      </dsp:nvSpPr>
      <dsp:spPr>
        <a:xfrm>
          <a:off x="1862103" y="1316468"/>
          <a:ext cx="2923222" cy="292322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-420414"/>
            <a:satOff val="-6433"/>
            <a:lumOff val="194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7D6F4-75CF-430E-A4A4-3A60774170B0}">
      <dsp:nvSpPr>
        <dsp:cNvPr id="0" name=""/>
        <dsp:cNvSpPr/>
      </dsp:nvSpPr>
      <dsp:spPr>
        <a:xfrm>
          <a:off x="3029251" y="-245436"/>
          <a:ext cx="3151822" cy="315182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-840827"/>
            <a:satOff val="-12867"/>
            <a:lumOff val="38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9. 12. 2013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500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4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64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56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6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228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2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76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06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11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06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1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9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33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09600"/>
            <a:ext cx="8458200" cy="4419600"/>
          </a:xfrm>
        </p:spPr>
        <p:txBody>
          <a:bodyPr>
            <a:normAutofit/>
          </a:bodyPr>
          <a:lstStyle/>
          <a:p>
            <a:r>
              <a:rPr lang="en-US" sz="6200" dirty="0">
                <a:ea typeface="Arimo" panose="020B0604020202020204" pitchFamily="34" charset="0"/>
                <a:cs typeface="Arimo" panose="020B0604020202020204" pitchFamily="34" charset="0"/>
              </a:rPr>
              <a:t>Doing data science with F#</a:t>
            </a:r>
            <a:endParaRPr lang="en-US" sz="6200" b="1" dirty="0">
              <a:solidFill>
                <a:schemeClr val="accent1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648200"/>
            <a:ext cx="8382000" cy="1447800"/>
          </a:xfrm>
        </p:spPr>
        <p:txBody>
          <a:bodyPr>
            <a:no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Tomas Petricek </a:t>
            </a: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accent1"/>
                </a:solidFill>
                <a:latin typeface="Cabin Condensed" panose="020B0506050202020004" pitchFamily="34" charset="0"/>
              </a:rPr>
              <a:t>tomas@tomasp.net</a:t>
            </a:r>
            <a:r>
              <a:rPr lang="en-US" sz="2800" dirty="0">
                <a:solidFill>
                  <a:schemeClr val="accent3"/>
                </a:solidFill>
                <a:latin typeface="Cabin Condensed" panose="020B05060502020200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| </a:t>
            </a:r>
            <a:r>
              <a:rPr lang="en-US" sz="2800" dirty="0">
                <a:solidFill>
                  <a:schemeClr val="accent1"/>
                </a:solidFill>
                <a:latin typeface="Cabin Condensed" panose="020B0506050202020004" pitchFamily="34" charset="0"/>
              </a:rPr>
              <a:t>@</a:t>
            </a:r>
            <a:r>
              <a:rPr lang="en-US" sz="2800" dirty="0" err="1">
                <a:solidFill>
                  <a:schemeClr val="accent1"/>
                </a:solidFill>
                <a:latin typeface="Cabin Condensed" panose="020B0506050202020004" pitchFamily="34" charset="0"/>
              </a:rPr>
              <a:t>tomaspetricek</a:t>
            </a:r>
            <a:endParaRPr lang="en-US" sz="2800" dirty="0">
              <a:solidFill>
                <a:schemeClr val="accent1"/>
              </a:solidFill>
              <a:latin typeface="Cabin Condensed" panose="020B0506050202020004" pitchFamily="34" charset="0"/>
            </a:endParaRPr>
          </a:p>
          <a:p>
            <a:pPr algn="r"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PhD Student at Cambridge &amp; Coordinator of</a:t>
            </a:r>
            <a:r>
              <a:rPr lang="en-US" sz="2800" dirty="0">
                <a:solidFill>
                  <a:schemeClr val="accent3"/>
                </a:solidFill>
                <a:latin typeface="Cabin Condensed" panose="020B0506050202020004" pitchFamily="34" charset="0"/>
              </a:rPr>
              <a:t> http://fsharp.org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557" y="533400"/>
            <a:ext cx="2409825" cy="82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048566"/>
              </p:ext>
            </p:extLst>
          </p:nvPr>
        </p:nvGraphicFramePr>
        <p:xfrm>
          <a:off x="152400" y="609600"/>
          <a:ext cx="87630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8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57800"/>
            <a:ext cx="8229600" cy="1371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Interactive visualizations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9509" y="1981200"/>
            <a:ext cx="8229600" cy="4144963"/>
          </a:xfrm>
        </p:spPr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AutoShape 2" descr="http://www.google.co.uk/url?sa=i&amp;source=images&amp;cd=&amp;docid=tCMU7lvDnBlmFM&amp;tbnid=m2BZsGn6RO3uxM:&amp;ved=0CAUQjBw43gE&amp;url=http%3A%2F%2Fwww.davidrumsey.com%2Frumsey%2FSize4%2FD5005%2F1203013.jpg%3Fuserid%3D15%26username%3Dlunaadmin%26resolution%3D4%26servertype%3DJVA%26cid%3D8%26iid%3DRUMSEY%26vcid%3DNA%26usergroup%3DRumsey3x%26profileid%3D13&amp;ei=Ym2lUsz6CsOc4wSZ1IGAAQ&amp;psig=AFQjCNELSR9l7O4LC4Gi6mci4dKkZGdDbg&amp;ust=1386659554228120"/>
          <p:cNvSpPr>
            <a:spLocks noChangeAspect="1" noChangeArrowheads="1"/>
          </p:cNvSpPr>
          <p:nvPr/>
        </p:nvSpPr>
        <p:spPr bwMode="auto">
          <a:xfrm>
            <a:off x="63500" y="-136525"/>
            <a:ext cx="10953750" cy="897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0" t="11018" r="7179" b="7871"/>
          <a:stretch/>
        </p:blipFill>
        <p:spPr>
          <a:xfrm>
            <a:off x="1752600" y="381000"/>
            <a:ext cx="5950907" cy="467114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954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/>
              <a:t>F# Charting library</a:t>
            </a:r>
          </a:p>
          <a:p>
            <a:pPr lvl="1"/>
            <a:r>
              <a:rPr lang="en-US" sz="3600" dirty="0"/>
              <a:t>Simple &amp; composable </a:t>
            </a:r>
          </a:p>
          <a:p>
            <a:pPr lvl="1"/>
            <a:r>
              <a:rPr lang="en-US" sz="3600" dirty="0"/>
              <a:t>Interactive style</a:t>
            </a:r>
          </a:p>
          <a:p>
            <a:pPr lvl="1"/>
            <a:endParaRPr lang="en-US" sz="2000" dirty="0"/>
          </a:p>
          <a:p>
            <a:r>
              <a:rPr lang="en-US" sz="3800" b="1" dirty="0" smtClean="0">
                <a:latin typeface="+mj-lt"/>
              </a:rPr>
              <a:t>F# to JS with </a:t>
            </a:r>
            <a:r>
              <a:rPr lang="en-US" sz="3800" b="1" dirty="0" err="1" smtClean="0">
                <a:latin typeface="+mj-lt"/>
              </a:rPr>
              <a:t>FunScript</a:t>
            </a:r>
            <a:r>
              <a:rPr lang="en-US" sz="3800" b="1" dirty="0" smtClean="0">
                <a:latin typeface="+mj-lt"/>
              </a:rPr>
              <a:t> </a:t>
            </a:r>
            <a:endParaRPr lang="en-US" sz="3800" b="1" dirty="0">
              <a:latin typeface="+mj-lt"/>
            </a:endParaRPr>
          </a:p>
          <a:p>
            <a:pPr lvl="1"/>
            <a:r>
              <a:rPr lang="en-US" sz="3600" dirty="0" smtClean="0"/>
              <a:t>Type-safe JS </a:t>
            </a:r>
            <a:r>
              <a:rPr lang="en-US" sz="3600" dirty="0" err="1" smtClean="0"/>
              <a:t>interop</a:t>
            </a:r>
            <a:endParaRPr lang="en-US" sz="3600" dirty="0"/>
          </a:p>
          <a:p>
            <a:pPr lvl="1"/>
            <a:r>
              <a:rPr lang="en-US" sz="3600" dirty="0" smtClean="0"/>
              <a:t>Type provider support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www.fslab.org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734" y="3352800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7620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US debt over the last century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202"/>
            <a:ext cx="3962400" cy="4890531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791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+mj-lt"/>
              </a:rPr>
              <a:t>Deedle data frame</a:t>
            </a:r>
          </a:p>
          <a:p>
            <a:pPr lvl="1"/>
            <a:r>
              <a:rPr lang="en-US" sz="3600" dirty="0"/>
              <a:t>Time-series alignment</a:t>
            </a:r>
          </a:p>
          <a:p>
            <a:pPr lvl="1"/>
            <a:r>
              <a:rPr lang="en-US" sz="3600" dirty="0"/>
              <a:t>Data transformations</a:t>
            </a:r>
          </a:p>
          <a:p>
            <a:pPr lvl="1"/>
            <a:endParaRPr lang="en-US" sz="2000" dirty="0"/>
          </a:p>
          <a:p>
            <a:pPr lvl="0"/>
            <a:r>
              <a:rPr lang="en-US" sz="3800" b="1" dirty="0">
                <a:solidFill>
                  <a:prstClr val="white"/>
                </a:solidFill>
                <a:latin typeface="Cabin Condensed"/>
              </a:rPr>
              <a:t>Vega visualization</a:t>
            </a:r>
          </a:p>
          <a:p>
            <a:pPr lvl="1"/>
            <a:r>
              <a:rPr lang="en-US" sz="3600" dirty="0">
                <a:solidFill>
                  <a:prstClr val="white"/>
                </a:solidFill>
              </a:rPr>
              <a:t>F# wrapper for Vega</a:t>
            </a:r>
          </a:p>
          <a:p>
            <a:pPr lvl="1"/>
            <a:r>
              <a:rPr lang="en-US" sz="3600" dirty="0">
                <a:solidFill>
                  <a:prstClr val="white"/>
                </a:solidFill>
              </a:rPr>
              <a:t>Pre-alpha version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www.fslab.org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5800"/>
            <a:ext cx="1905266" cy="1905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9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/>
                </a:solidFill>
              </a:rPr>
              <a:t>acquire, analyze, visualize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interactive experience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/>
                </a:solidFill>
              </a:rPr>
              <a:t>safety and efficiency of </a:t>
            </a:r>
            <a:r>
              <a:rPr lang="en-US" sz="4200" dirty="0" err="1">
                <a:solidFill>
                  <a:schemeClr val="accent1"/>
                </a:solidFill>
              </a:rPr>
              <a:t>.net</a:t>
            </a:r>
            <a:endParaRPr lang="en-US" sz="4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ready for production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3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tomaspetricek</a:t>
            </a:r>
            <a:endParaRPr lang="en-US" sz="3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9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Use #</a:t>
            </a:r>
            <a:r>
              <a:rPr lang="en-US" sz="4200" dirty="0" err="1">
                <a:solidFill>
                  <a:schemeClr val="accent3"/>
                </a:solidFill>
              </a:rPr>
              <a:t>fsharp</a:t>
            </a:r>
            <a:r>
              <a:rPr lang="en-US" sz="4200" dirty="0">
                <a:solidFill>
                  <a:schemeClr val="accent3"/>
                </a:solidFill>
              </a:rPr>
              <a:t> for fun &amp; profit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Join </a:t>
            </a:r>
            <a:r>
              <a:rPr lang="en-US" sz="4200" dirty="0" smtClean="0">
                <a:solidFill>
                  <a:schemeClr val="accent3"/>
                </a:solidFill>
              </a:rPr>
              <a:t>local user groups</a:t>
            </a:r>
            <a:endParaRPr lang="en-US" sz="4200" dirty="0">
              <a:solidFill>
                <a:schemeClr val="accent3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Help us build data science tools</a:t>
            </a: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/>
                </a:solidFill>
              </a:rPr>
              <a:t>fsharp.org </a:t>
            </a:r>
            <a:r>
              <a:rPr lang="en-US" sz="4200" dirty="0" smtClean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sz="4200" dirty="0" smtClean="0">
                <a:solidFill>
                  <a:schemeClr val="accent1"/>
                </a:solidFill>
              </a:rPr>
              <a:t>fslab.org </a:t>
            </a:r>
            <a:r>
              <a:rPr lang="en-US" sz="4200" dirty="0" smtClean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sz="4200" dirty="0" smtClean="0">
                <a:solidFill>
                  <a:schemeClr val="accent1"/>
                </a:solidFill>
              </a:rPr>
              <a:t>tomasp.net</a:t>
            </a:r>
            <a:endParaRPr lang="en-US" sz="4200" dirty="0">
              <a:solidFill>
                <a:schemeClr val="accent3"/>
              </a:solidFill>
            </a:endParaRPr>
          </a:p>
          <a:p>
            <a:pPr algn="ctr">
              <a:spcBef>
                <a:spcPts val="600"/>
              </a:spcBef>
            </a:pPr>
            <a:endParaRPr lang="en-US" sz="4200" dirty="0">
              <a:solidFill>
                <a:schemeClr val="accent3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3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tomaspetricek</a:t>
            </a:r>
            <a:endParaRPr lang="en-US" sz="3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44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dirty="0">
                <a:solidFill>
                  <a:schemeClr val="accent3"/>
                </a:solidFill>
                <a:latin typeface="+mj-lt"/>
              </a:rPr>
              <a:t>F#</a:t>
            </a:r>
            <a:r>
              <a:rPr lang="en-US" sz="5000" b="1" dirty="0">
                <a:latin typeface="+mj-lt"/>
              </a:rPr>
              <a:t> </a:t>
            </a:r>
            <a:r>
              <a:rPr lang="en-US" sz="5000" b="1" dirty="0">
                <a:solidFill>
                  <a:schemeClr val="accent3"/>
                </a:solidFill>
                <a:latin typeface="+mj-lt"/>
              </a:rPr>
              <a:t>Software Foundation</a:t>
            </a:r>
            <a:br>
              <a:rPr lang="en-US" sz="5000" b="1" dirty="0">
                <a:solidFill>
                  <a:schemeClr val="accent3"/>
                </a:solidFill>
                <a:latin typeface="+mj-lt"/>
              </a:rPr>
            </a:br>
            <a:endParaRPr lang="en-US" sz="5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6576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b="1" dirty="0">
                <a:solidFill>
                  <a:schemeClr val="accent1"/>
                </a:solidFill>
                <a:latin typeface="+mj-lt"/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7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software stacks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trainings 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teaching F#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user groups  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snippets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mac and </a:t>
            </a:r>
            <a:r>
              <a:rPr lang="en-US" sz="2300" dirty="0" err="1">
                <a:solidFill>
                  <a:schemeClr val="tx1">
                    <a:lumMod val="50000"/>
                  </a:schemeClr>
                </a:solidFill>
              </a:rPr>
              <a:t>linux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community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books 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consulting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contributions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research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 support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cross-platform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 mailing lists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853022"/>
            <a:ext cx="8229600" cy="5014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139022"/>
            <a:ext cx="1676400" cy="2309397"/>
          </a:xfrm>
          <a:prstGeom prst="rect">
            <a:avLst/>
          </a:prstGeom>
          <a:ln>
            <a:noFill/>
          </a:ln>
          <a:effectLst>
            <a:outerShdw blurRad="190500" dist="38100" dir="2700000" sx="102000" sy="102000" algn="tl" rotWithShape="0">
              <a:prstClr val="black">
                <a:alpha val="56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748969"/>
            <a:ext cx="2101873" cy="1796473"/>
          </a:xfrm>
          <a:prstGeom prst="rect">
            <a:avLst/>
          </a:prstGeom>
          <a:ln>
            <a:noFill/>
          </a:ln>
          <a:effectLst>
            <a:outerShdw blurRad="190500" dist="38100" dir="2700000" sx="102000" sy="102000" algn="tl" rotWithShape="0">
              <a:prstClr val="black">
                <a:alpha val="56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624422"/>
            <a:ext cx="1753466" cy="1457614"/>
          </a:xfrm>
          <a:prstGeom prst="rect">
            <a:avLst/>
          </a:prstGeom>
          <a:ln>
            <a:noFill/>
          </a:ln>
          <a:effectLst>
            <a:outerShdw blurRad="190500" dist="38100" dir="2700000" sx="102000" sy="102000" algn="tl" rotWithShape="0">
              <a:prstClr val="black">
                <a:alpha val="5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1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276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kaggle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500" dirty="0" err="1">
                <a:solidFill>
                  <a:prstClr val="white">
                    <a:lumMod val="50000"/>
                  </a:prstClr>
                </a:solidFill>
                <a:latin typeface="Cabin Condensed"/>
              </a:rPr>
              <a:t>vega</a:t>
            </a:r>
            <a:r>
              <a:rPr lang="en-US" sz="3500" dirty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 grammar  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sources   </a:t>
            </a:r>
            <a:r>
              <a:rPr lang="en-US" sz="27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presentation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R provider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                                 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visualization</a:t>
            </a:r>
          </a:p>
          <a:p>
            <a:pPr algn="ctr">
              <a:spcAft>
                <a:spcPts val="0"/>
              </a:spcAft>
            </a:pPr>
            <a:endParaRPr lang="en-US" sz="25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14600"/>
            <a:ext cx="7391400" cy="1600200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en-US" sz="5000" b="1" dirty="0">
                <a:solidFill>
                  <a:schemeClr val="accent1"/>
                </a:solidFill>
                <a:latin typeface="+mj-lt"/>
              </a:rPr>
              <a:t>F# Data Science Working Group</a:t>
            </a:r>
            <a:br>
              <a:rPr lang="en-US" sz="5000" b="1" dirty="0">
                <a:solidFill>
                  <a:schemeClr val="accent1"/>
                </a:solidFill>
                <a:latin typeface="+mj-lt"/>
              </a:rPr>
            </a:br>
            <a:endParaRPr lang="en-US" sz="5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427038"/>
            <a:ext cx="8229600" cy="1143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3810000"/>
            <a:ext cx="7620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3"/>
                </a:solidFill>
                <a:latin typeface="+mj-lt"/>
              </a:rPr>
              <a:t>www.fslab.org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143000"/>
            <a:ext cx="7772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2400"/>
              </a:spcAft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acquisition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statistics    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cleaning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machine learning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transformation  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visualization  </a:t>
            </a:r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type providers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47800" y="4419600"/>
            <a:ext cx="6096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time-series  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aggregation</a:t>
            </a:r>
          </a:p>
        </p:txBody>
      </p:sp>
    </p:spTree>
    <p:extLst>
      <p:ext uri="{BB962C8B-B14F-4D97-AF65-F5344CB8AC3E}">
        <p14:creationId xmlns:p14="http://schemas.microsoft.com/office/powerpoint/2010/main" val="30637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8562"/>
          </a:xfrm>
        </p:spPr>
        <p:txBody>
          <a:bodyPr>
            <a:normAutofit/>
          </a:bodyPr>
          <a:lstStyle/>
          <a:p>
            <a:r>
              <a:rPr lang="en-US" sz="9000" b="1" smtClean="0">
                <a:effectLst>
                  <a:glow rad="254000">
                    <a:schemeClr val="bg1">
                      <a:alpha val="60000"/>
                    </a:schemeClr>
                  </a:glow>
                </a:effectLst>
                <a:latin typeface="Cabin Condensed" panose="020B0506050202020004" pitchFamily="34" charset="0"/>
              </a:rPr>
              <a:t>The Data</a:t>
            </a:r>
            <a:endParaRPr lang="cs-CZ" sz="9000" b="1" dirty="0">
              <a:effectLst>
                <a:glow rad="254000">
                  <a:schemeClr val="bg1">
                    <a:alpha val="60000"/>
                  </a:schemeClr>
                </a:glow>
              </a:effectLst>
              <a:latin typeface="Cabin Condensed" panose="020B0506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3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239000" cy="5421953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11" t="62732"/>
          <a:stretch/>
        </p:blipFill>
        <p:spPr bwMode="auto">
          <a:xfrm>
            <a:off x="5569526" y="4239491"/>
            <a:ext cx="2431473" cy="2020662"/>
          </a:xfrm>
          <a:prstGeom prst="rect">
            <a:avLst/>
          </a:prstGeom>
          <a:ln>
            <a:noFill/>
          </a:ln>
          <a:effectLst>
            <a:outerShdw blurRad="723900" dist="35921" dir="2700000" sx="106000" sy="106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7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924800" cy="4502082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9329" r="2260" b="32928"/>
          <a:stretch/>
        </p:blipFill>
        <p:spPr bwMode="auto">
          <a:xfrm>
            <a:off x="2078182" y="2006930"/>
            <a:ext cx="6353299" cy="2149434"/>
          </a:xfrm>
          <a:prstGeom prst="rect">
            <a:avLst/>
          </a:prstGeom>
          <a:noFill/>
          <a:ln>
            <a:noFill/>
          </a:ln>
          <a:effectLst>
            <a:outerShdw blurRad="825500"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3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Understanding the world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5562600" cy="48503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116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+mj-lt"/>
              </a:rPr>
              <a:t>F# Data type providers</a:t>
            </a:r>
          </a:p>
          <a:p>
            <a:pPr lvl="1"/>
            <a:r>
              <a:rPr lang="en-US" sz="3600" dirty="0"/>
              <a:t>First-class data</a:t>
            </a:r>
          </a:p>
          <a:p>
            <a:pPr lvl="1"/>
            <a:r>
              <a:rPr lang="en-US" sz="3600" dirty="0"/>
              <a:t>CSV, REST, WorldBank…</a:t>
            </a:r>
          </a:p>
          <a:p>
            <a:pPr lvl="1"/>
            <a:endParaRPr lang="en-US" sz="2000" dirty="0"/>
          </a:p>
          <a:p>
            <a:r>
              <a:rPr lang="en-US" sz="3800" b="1" dirty="0">
                <a:latin typeface="+mj-lt"/>
              </a:rPr>
              <a:t>R Type provider</a:t>
            </a:r>
          </a:p>
          <a:p>
            <a:pPr lvl="1"/>
            <a:r>
              <a:rPr lang="en-US" sz="3600" dirty="0"/>
              <a:t>Statistics &amp; visualization</a:t>
            </a:r>
          </a:p>
          <a:p>
            <a:pPr lvl="1"/>
            <a:r>
              <a:rPr lang="en-US" sz="3600" dirty="0"/>
              <a:t>5000 tested packages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3"/>
                </a:solidFill>
                <a:latin typeface="+mj-lt"/>
              </a:rPr>
              <a:t>www.fslab.org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7964"/>
            <a:ext cx="1905266" cy="1905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3B9AD5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bin Condense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">
      <a:majorFont>
        <a:latin typeface="Cabin Condense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5792</TotalTime>
  <Words>200</Words>
  <Application>Microsoft Office PowerPoint</Application>
  <PresentationFormat>On-screen Show (4:3)</PresentationFormat>
  <Paragraphs>65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Arimo</vt:lpstr>
      <vt:lpstr>Cabin Condensed</vt:lpstr>
      <vt:lpstr>Calibri</vt:lpstr>
      <vt:lpstr>Wingdings</vt:lpstr>
      <vt:lpstr>Office Theme</vt:lpstr>
      <vt:lpstr>1_Office Theme</vt:lpstr>
      <vt:lpstr>Doing data science with F#</vt:lpstr>
      <vt:lpstr> </vt:lpstr>
      <vt:lpstr> </vt:lpstr>
      <vt:lpstr> </vt:lpstr>
      <vt:lpstr>The Data</vt:lpstr>
      <vt:lpstr>PowerPoint Presentation</vt:lpstr>
      <vt:lpstr>PowerPoint Presentation</vt:lpstr>
      <vt:lpstr>Demo: Understanding the world</vt:lpstr>
      <vt:lpstr>PowerPoint Presentation</vt:lpstr>
      <vt:lpstr> </vt:lpstr>
      <vt:lpstr>Demo: Interactive visualizations</vt:lpstr>
      <vt:lpstr>PowerPoint Presentation</vt:lpstr>
      <vt:lpstr>Demo: US debt over the last century</vt:lpstr>
      <vt:lpstr>PowerPoint Presentation</vt:lpstr>
      <vt:lpstr>F# for Data Science</vt:lpstr>
      <vt:lpstr>Going forward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195</cp:revision>
  <dcterms:created xsi:type="dcterms:W3CDTF">2012-02-29T16:21:29Z</dcterms:created>
  <dcterms:modified xsi:type="dcterms:W3CDTF">2013-12-09T08:05:52Z</dcterms:modified>
</cp:coreProperties>
</file>